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jair6M81Q54tM5UXQKBa6qR0B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723190-BE7C-4F80-A71A-4AE91E64EC67}">
  <a:tblStyle styleId="{1A723190-BE7C-4F80-A71A-4AE91E64EC67}" styleName="Table_0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BD764BD0-BDE8-4FA4-9E62-10F00F6357FC}" styleName="Table_1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181EDF6-2DC1-45DC-B393-249C69B476BC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7842B81E-53F3-41B7-9289-CAC0E300B297}" styleName="Table_3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22" y="7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ko-KR" sz="12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ko-K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101" name="Google Shape;10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ko-KR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ko-KR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Dotum"/>
              <a:ea typeface="Dotum"/>
              <a:cs typeface="Dotum"/>
              <a:sym typeface="Dotum"/>
            </a:endParaRPr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 i="0">
                <a:latin typeface="Dotum"/>
                <a:ea typeface="Dotum"/>
                <a:cs typeface="Dotum"/>
                <a:sym typeface="Dotum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 b="0" i="0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백지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 b="0" i="0">
                <a:latin typeface="Dotum"/>
                <a:ea typeface="Dotum"/>
                <a:cs typeface="Dotum"/>
                <a:sym typeface="Dot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Dotum"/>
                <a:ea typeface="Dotum"/>
                <a:cs typeface="Dotum"/>
                <a:sym typeface="Dotum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 sz="4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Dotum"/>
                <a:ea typeface="Dotum"/>
                <a:cs typeface="Dotum"/>
                <a:sym typeface="Dot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ac.sa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838562" y="177065"/>
            <a:ext cx="8814828" cy="969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ko-KR" sz="2800"/>
              <a:t>2024 bac 속초아트페어 공모지원 신청서</a:t>
            </a:r>
            <a:endParaRPr/>
          </a:p>
        </p:txBody>
      </p:sp>
      <p:graphicFrame>
        <p:nvGraphicFramePr>
          <p:cNvPr id="89" name="Google Shape;89;p1"/>
          <p:cNvGraphicFramePr/>
          <p:nvPr/>
        </p:nvGraphicFramePr>
        <p:xfrm>
          <a:off x="838562" y="2241593"/>
          <a:ext cx="10514875" cy="3625750"/>
        </p:xfrm>
        <a:graphic>
          <a:graphicData uri="http://schemas.openxmlformats.org/drawingml/2006/table">
            <a:tbl>
              <a:tblPr>
                <a:noFill/>
                <a:tableStyleId>{1A723190-BE7C-4F80-A71A-4AE91E64EC67}</a:tableStyleId>
              </a:tblPr>
              <a:tblGrid>
                <a:gridCol w="1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9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91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성 명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ko-KR" sz="12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(본명/한글)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ko-KR" sz="12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(활동명/영어) 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연락처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(휴대전화)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1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DA9DB"/>
                        </a:buClr>
                        <a:buSzPts val="1200"/>
                        <a:buFont typeface="Malgun Gothic"/>
                        <a:buNone/>
                      </a:pPr>
                      <a:r>
                        <a:rPr lang="ko-KR" sz="12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(활동명/한글)</a:t>
                      </a:r>
                      <a:endParaRPr sz="12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(E-mail)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출생연도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 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장 르</a:t>
                      </a:r>
                      <a:endParaRPr sz="18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 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주 소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(주거지 혹은 작업실 주소 )</a:t>
                      </a:r>
                      <a:endParaRPr sz="140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1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포트</a:t>
                      </a:r>
                      <a:b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8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폴리오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(홈페이지)</a:t>
                      </a:r>
                      <a:endParaRPr sz="14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1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(페이스북,인스타그램 등 작품활동을 볼 수 있는 SNS)</a:t>
                      </a:r>
                      <a:endParaRPr sz="14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0" name="Google Shape;90;p1"/>
          <p:cNvSpPr txBox="1"/>
          <p:nvPr/>
        </p:nvSpPr>
        <p:spPr>
          <a:xfrm>
            <a:off x="7382399" y="1146599"/>
            <a:ext cx="4224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ko-KR" sz="2000" b="0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제출 기한 </a:t>
            </a:r>
            <a:r>
              <a:rPr lang="ko-KR" sz="2000" b="1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202</a:t>
            </a:r>
            <a:r>
              <a:rPr lang="ko-KR" sz="2000" b="1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4</a:t>
            </a:r>
            <a:r>
              <a:rPr lang="ko-KR" sz="2000" b="1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년 5월 </a:t>
            </a:r>
            <a:r>
              <a:rPr lang="en-US" altLang="ko-KR" sz="2000" b="1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08</a:t>
            </a:r>
            <a:r>
              <a:rPr lang="ko-KR" sz="2000" b="1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일 24:00 </a:t>
            </a:r>
            <a:br>
              <a:rPr lang="ko-KR" sz="2000" b="1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</a:br>
            <a:r>
              <a:rPr lang="ko-KR" sz="2000" b="1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              (이메일 도착 시간 기준)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ko-KR" sz="2000" b="0" i="0" u="none" strike="noStrike" cap="none" dirty="0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제출 이메일 </a:t>
            </a:r>
            <a:r>
              <a:rPr lang="ko-KR" sz="2000" b="1" i="0" u="none" strike="noStrike" cap="none" dirty="0" err="1">
                <a:solidFill>
                  <a:srgbClr val="FF0000"/>
                </a:solidFill>
                <a:latin typeface="Dotum"/>
                <a:ea typeface="Dotum"/>
                <a:cs typeface="Dotum"/>
                <a:sym typeface="Dotum"/>
              </a:rPr>
              <a:t>new@bac.sale</a:t>
            </a:r>
            <a:endParaRPr sz="2000" b="1" i="0" u="none" strike="noStrike" cap="none" dirty="0">
              <a:solidFill>
                <a:srgbClr val="FF0000"/>
              </a:solidFill>
              <a:latin typeface="Dotum"/>
              <a:ea typeface="Dotum"/>
              <a:cs typeface="Dotum"/>
              <a:sym typeface="Dot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838200" y="105478"/>
            <a:ext cx="10515600" cy="1181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●"/>
            </a:pPr>
            <a:r>
              <a:rPr lang="ko-KR" sz="3500"/>
              <a:t>작가 소개</a:t>
            </a:r>
            <a:endParaRPr/>
          </a:p>
        </p:txBody>
      </p:sp>
      <p:graphicFrame>
        <p:nvGraphicFramePr>
          <p:cNvPr id="97" name="Google Shape;97;p2"/>
          <p:cNvGraphicFramePr/>
          <p:nvPr/>
        </p:nvGraphicFramePr>
        <p:xfrm>
          <a:off x="838200" y="1091315"/>
          <a:ext cx="10411950" cy="5209225"/>
        </p:xfrm>
        <a:graphic>
          <a:graphicData uri="http://schemas.openxmlformats.org/drawingml/2006/table">
            <a:tbl>
              <a:tblPr>
                <a:noFill/>
                <a:tableStyleId>{BD764BD0-BDE8-4FA4-9E62-10F00F6357FC}</a:tableStyleId>
              </a:tblPr>
              <a:tblGrid>
                <a:gridCol w="1041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0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838200" y="105478"/>
            <a:ext cx="10515600" cy="1181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●"/>
            </a:pPr>
            <a:r>
              <a:rPr lang="ko-KR" sz="3500"/>
              <a:t>작가 이력</a:t>
            </a:r>
            <a:endParaRPr/>
          </a:p>
        </p:txBody>
      </p:sp>
      <p:graphicFrame>
        <p:nvGraphicFramePr>
          <p:cNvPr id="104" name="Google Shape;104;p3"/>
          <p:cNvGraphicFramePr/>
          <p:nvPr/>
        </p:nvGraphicFramePr>
        <p:xfrm>
          <a:off x="838200" y="982131"/>
          <a:ext cx="10411975" cy="5360895"/>
        </p:xfrm>
        <a:graphic>
          <a:graphicData uri="http://schemas.openxmlformats.org/drawingml/2006/table">
            <a:tbl>
              <a:tblPr>
                <a:noFill/>
                <a:tableStyleId>{1A723190-BE7C-4F80-A71A-4AE91E64EC67}</a:tableStyleId>
              </a:tblPr>
              <a:tblGrid>
                <a:gridCol w="127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5800"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✻작성요령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-"/>
                      </a:pPr>
                      <a:r>
                        <a:rPr lang="ko-KR" sz="14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최근 이력이 상단에 오도록 작성해 주세요. 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-"/>
                      </a:pPr>
                      <a:r>
                        <a:rPr lang="ko-KR" sz="14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도록 및 홈페이지에는 최근 5년 간의 이력을 우선적으로 게재합니다. 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-"/>
                      </a:pPr>
                      <a:r>
                        <a:rPr lang="ko-KR" sz="140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양식은 내용에 맞게 추가/ 삭제 가능합니다. 한 페이지 이내로 간추린 이력을 제출해주세요. 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-"/>
                      </a:pPr>
                      <a:r>
                        <a:rPr lang="ko-KR" sz="1400" u="none" strike="noStrike" cap="none">
                          <a:solidFill>
                            <a:srgbClr val="FF0000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전시 제목에 기호가 포함되는 경우를 제외하고 모든 괄호( ,&lt;,[ 및 특수문자는 삭제해주세요. </a:t>
                      </a:r>
                      <a:endParaRPr sz="1400" u="none" strike="noStrike" cap="none">
                        <a:solidFill>
                          <a:srgbClr val="FF0000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75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개인전</a:t>
                      </a:r>
                      <a:endParaRPr sz="1800" b="1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ko-KR" sz="130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연도</a:t>
                      </a:r>
                      <a:endParaRPr sz="13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r>
                        <a:rPr lang="ko-KR" sz="130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전시제목</a:t>
                      </a: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ko-KR" sz="130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전시장소</a:t>
                      </a: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ko-KR" sz="130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지역</a:t>
                      </a: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DA9DB"/>
                        </a:buClr>
                        <a:buSzPts val="1300"/>
                        <a:buFont typeface="Helvetica Neue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DA9DB"/>
                        </a:buClr>
                        <a:buSzPts val="1300"/>
                        <a:buFont typeface="Helvetica Neue"/>
                        <a:buNone/>
                      </a:pP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750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그룹전</a:t>
                      </a:r>
                      <a:endParaRPr sz="1800" b="1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algun Gothic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750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수상이력, </a:t>
                      </a:r>
                      <a:endParaRPr sz="1800" b="1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레지던시, 소창처 등</a:t>
                      </a:r>
                      <a:endParaRPr sz="1800" b="1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기타 이력</a:t>
                      </a:r>
                      <a:endParaRPr sz="1800" b="1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18650" marR="1865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827049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●"/>
            </a:pPr>
            <a:r>
              <a:rPr lang="ko-KR" sz="3500"/>
              <a:t>작품정보 작성 요령</a:t>
            </a:r>
            <a:endParaRPr/>
          </a:p>
        </p:txBody>
      </p:sp>
      <p:graphicFrame>
        <p:nvGraphicFramePr>
          <p:cNvPr id="111" name="Google Shape;111;p4"/>
          <p:cNvGraphicFramePr/>
          <p:nvPr/>
        </p:nvGraphicFramePr>
        <p:xfrm>
          <a:off x="822961" y="1085850"/>
          <a:ext cx="10729700" cy="5425440"/>
        </p:xfrm>
        <a:graphic>
          <a:graphicData uri="http://schemas.openxmlformats.org/drawingml/2006/table">
            <a:tbl>
              <a:tblPr>
                <a:noFill/>
                <a:tableStyleId>{3181EDF6-2DC1-45DC-B393-249C69B476BC}</a:tableStyleId>
              </a:tblPr>
              <a:tblGrid>
                <a:gridCol w="1072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8950">
                <a:tc>
                  <a:txBody>
                    <a:bodyPr/>
                    <a:lstStyle/>
                    <a:p>
                      <a:pPr marL="800100" marR="0" lvl="1" indent="-215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①</a:t>
                      </a: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번 작품은 현장에서 배포되는 리플렛에 작가명, 캡션과 함께 대표작 이미지로 게시됩니다. </a:t>
                      </a:r>
                      <a:endParaRPr sz="1400" u="none" strike="noStrike" cap="none"/>
                    </a:p>
                    <a:p>
                      <a:pPr marL="800100" marR="0" lvl="1" indent="-215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출품작 수량은 4점 이내입니다. 그 외 사항은 bac와 사전 협의 후 결정됩니다. 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4점 이상 출품하시는 경우 양식을 복사, 붙여넣기 후 작성해주세요. 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작품 가격은 최대 300만원 이하로 제한합니다. 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(최종 판매가에서 작품 판매 수수료 30%가 발생합니다.)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두 점 이상 시리즈 작품을 개별 거래하지 않고 시리즈로만 판매하시는 경우, 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시리즈 전체가 한번에 보이는 이미지를 보내주세요.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215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 작품의 경우 에디션 전체 수량과 출품하시는 작품의 넘버를 정확하게 기재해주세요. 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endParaRPr sz="1400" b="0" i="0" u="none" strike="noStrike" cap="none">
                        <a:solidFill>
                          <a:srgbClr val="7F7F7F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모든 출품작의 이미지(100dpi, 가로 1080픽셀 이상, 확장자 </a:t>
                      </a:r>
                      <a:r>
                        <a:rPr lang="ko-KR" sz="1800" b="0" i="0" u="none" strike="noStrike" cap="none">
                          <a:solidFill>
                            <a:srgbClr val="FF0000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jpg</a:t>
                      </a: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)를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파일명 </a:t>
                      </a:r>
                      <a:r>
                        <a:rPr lang="ko-KR" sz="1800" b="0" i="0" u="none" strike="noStrike" cap="none">
                          <a:solidFill>
                            <a:srgbClr val="FF0000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‘(작가명)_제목_재료_사이즈_제작년도’ </a:t>
                      </a: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로 기재하여 별도로 첨부해 주세요.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215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온라인 전시 및 작품가 공개에 동의하지 않으시는 경우 작품 정보에 표기 부탁드립니다.  </a:t>
                      </a:r>
                      <a:b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800100" marR="0" lvl="1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기타 출품작 관련 문의사항은 </a:t>
                      </a:r>
                      <a:r>
                        <a:rPr lang="ko-KR" sz="1800" b="0" i="0" u="sng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new@bac.sale</a:t>
                      </a:r>
                      <a:r>
                        <a:rPr lang="ko-KR" sz="18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 로 보내주세요.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/>
        </p:nvSpPr>
        <p:spPr>
          <a:xfrm>
            <a:off x="444137" y="332122"/>
            <a:ext cx="78639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●"/>
            </a:pPr>
            <a:r>
              <a:rPr lang="ko-KR" sz="30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작품정보 ① 출품예정작</a:t>
            </a:r>
            <a:endParaRPr sz="3000" b="0" i="0" u="none" strike="noStrike" cap="non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17" name="Google Shape;117;p5"/>
          <p:cNvGraphicFramePr/>
          <p:nvPr/>
        </p:nvGraphicFramePr>
        <p:xfrm>
          <a:off x="8908868" y="450104"/>
          <a:ext cx="2312125" cy="1089600"/>
        </p:xfrm>
        <a:graphic>
          <a:graphicData uri="http://schemas.openxmlformats.org/drawingml/2006/table">
            <a:tbl>
              <a:tblPr firstRow="1" bandRow="1">
                <a:noFill/>
                <a:tableStyleId>{7842B81E-53F3-41B7-9289-CAC0E300B297}</a:tableStyleId>
              </a:tblPr>
              <a:tblGrid>
                <a:gridCol w="117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원화작품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 </a:t>
                      </a: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Google Shape;118;p5"/>
          <p:cNvSpPr txBox="1"/>
          <p:nvPr/>
        </p:nvSpPr>
        <p:spPr>
          <a:xfrm>
            <a:off x="8834982" y="63949"/>
            <a:ext cx="174919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ko-KR" sz="1400" b="0" i="0" u="none" strike="noStrike" cap="none">
                <a:solidFill>
                  <a:srgbClr val="8DA9DB"/>
                </a:solidFill>
                <a:latin typeface="Dotum"/>
                <a:ea typeface="Dotum"/>
                <a:cs typeface="Dotum"/>
                <a:sym typeface="Dotum"/>
              </a:rPr>
              <a:t>해당 항목에 V 표시</a:t>
            </a:r>
            <a:endParaRPr sz="1400" b="0" i="0" u="none" strike="noStrike" cap="none">
              <a:solidFill>
                <a:srgbClr val="8DA9DB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19" name="Google Shape;119;p5"/>
          <p:cNvGraphicFramePr/>
          <p:nvPr/>
        </p:nvGraphicFramePr>
        <p:xfrm>
          <a:off x="413649" y="1736063"/>
          <a:ext cx="11364675" cy="4881230"/>
        </p:xfrm>
        <a:graphic>
          <a:graphicData uri="http://schemas.openxmlformats.org/drawingml/2006/table">
            <a:tbl>
              <a:tblPr>
                <a:noFill/>
                <a:tableStyleId>{3181EDF6-2DC1-45DC-B393-249C69B476BC}</a:tableStyleId>
              </a:tblPr>
              <a:tblGrid>
                <a:gridCol w="50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작품이미지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판매 작품 정보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00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제목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재료</a:t>
                      </a:r>
                      <a:b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(최대한 한글로 작성)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크기 또는 길이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(세로x가로x높이 cm)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제작연도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가격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 넘버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온라인 전시 여부 </a:t>
                      </a:r>
                      <a:r>
                        <a:rPr lang="ko-KR" sz="1400" u="none" strike="noStrike" cap="none"/>
                        <a:t>(o, x)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작품가격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최대 300 만원 이하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특이사항</a:t>
                      </a: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algun Gothic"/>
                        <a:buNone/>
                      </a:pPr>
                      <a:r>
                        <a:rPr lang="ko-KR" sz="18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작품 취급 시 유의사항 등</a:t>
                      </a:r>
                      <a:endParaRPr sz="18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/>
        </p:nvSpPr>
        <p:spPr>
          <a:xfrm>
            <a:off x="444137" y="327891"/>
            <a:ext cx="78639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●"/>
            </a:pPr>
            <a:r>
              <a:rPr lang="ko-KR" sz="30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작품정보 ② 출품예정작</a:t>
            </a:r>
            <a:endParaRPr sz="3000" b="0" i="0" u="none" strike="noStrike" cap="non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25" name="Google Shape;125;p6"/>
          <p:cNvGraphicFramePr/>
          <p:nvPr/>
        </p:nvGraphicFramePr>
        <p:xfrm>
          <a:off x="8908868" y="450104"/>
          <a:ext cx="2312125" cy="1089600"/>
        </p:xfrm>
        <a:graphic>
          <a:graphicData uri="http://schemas.openxmlformats.org/drawingml/2006/table">
            <a:tbl>
              <a:tblPr firstRow="1" bandRow="1">
                <a:noFill/>
                <a:tableStyleId>{7842B81E-53F3-41B7-9289-CAC0E300B297}</a:tableStyleId>
              </a:tblPr>
              <a:tblGrid>
                <a:gridCol w="117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원화작품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" name="Google Shape;126;p6"/>
          <p:cNvSpPr txBox="1"/>
          <p:nvPr/>
        </p:nvSpPr>
        <p:spPr>
          <a:xfrm>
            <a:off x="8834982" y="63949"/>
            <a:ext cx="174919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ko-KR" sz="1400" b="0" i="0" u="none" strike="noStrike" cap="none">
                <a:solidFill>
                  <a:srgbClr val="8DA9DB"/>
                </a:solidFill>
                <a:latin typeface="Dotum"/>
                <a:ea typeface="Dotum"/>
                <a:cs typeface="Dotum"/>
                <a:sym typeface="Dotum"/>
              </a:rPr>
              <a:t>해당 항목에 V 표시</a:t>
            </a:r>
            <a:endParaRPr sz="1400" b="0" i="0" u="none" strike="noStrike" cap="none">
              <a:solidFill>
                <a:srgbClr val="8DA9DB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27" name="Google Shape;127;p6"/>
          <p:cNvGraphicFramePr/>
          <p:nvPr/>
        </p:nvGraphicFramePr>
        <p:xfrm>
          <a:off x="413649" y="1736063"/>
          <a:ext cx="11364675" cy="4881230"/>
        </p:xfrm>
        <a:graphic>
          <a:graphicData uri="http://schemas.openxmlformats.org/drawingml/2006/table">
            <a:tbl>
              <a:tblPr>
                <a:noFill/>
                <a:tableStyleId>{3181EDF6-2DC1-45DC-B393-249C69B476BC}</a:tableStyleId>
              </a:tblPr>
              <a:tblGrid>
                <a:gridCol w="50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작품이미지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판매 작품 정보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00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제목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재료</a:t>
                      </a:r>
                      <a:b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(최대한 한글로 작성)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크기 또는 길이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(세로x가로x높이 cm)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제작연도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가격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 넘버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온라인 전시 여부 </a:t>
                      </a:r>
                      <a:r>
                        <a:rPr lang="ko-KR" sz="1400" u="none" strike="noStrike" cap="none"/>
                        <a:t>(o, x)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작품가격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최대 300 만원 이하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특이사항</a:t>
                      </a: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algun Gothic"/>
                        <a:buNone/>
                      </a:pPr>
                      <a:r>
                        <a:rPr lang="ko-KR" sz="18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작품 취급 시 유의사항 등</a:t>
                      </a:r>
                      <a:endParaRPr sz="18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/>
        </p:nvSpPr>
        <p:spPr>
          <a:xfrm>
            <a:off x="444137" y="327891"/>
            <a:ext cx="78639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●"/>
            </a:pPr>
            <a:r>
              <a:rPr lang="ko-KR" sz="30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작품정보 ③ 출품예정작</a:t>
            </a:r>
            <a:endParaRPr sz="3000" b="0" i="0" u="none" strike="noStrike" cap="non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33" name="Google Shape;133;p7"/>
          <p:cNvGraphicFramePr/>
          <p:nvPr/>
        </p:nvGraphicFramePr>
        <p:xfrm>
          <a:off x="8908868" y="450104"/>
          <a:ext cx="2312125" cy="1089600"/>
        </p:xfrm>
        <a:graphic>
          <a:graphicData uri="http://schemas.openxmlformats.org/drawingml/2006/table">
            <a:tbl>
              <a:tblPr firstRow="1" bandRow="1">
                <a:noFill/>
                <a:tableStyleId>{7842B81E-53F3-41B7-9289-CAC0E300B297}</a:tableStyleId>
              </a:tblPr>
              <a:tblGrid>
                <a:gridCol w="117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원화작품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" name="Google Shape;134;p7"/>
          <p:cNvSpPr txBox="1"/>
          <p:nvPr/>
        </p:nvSpPr>
        <p:spPr>
          <a:xfrm>
            <a:off x="8834982" y="63949"/>
            <a:ext cx="174919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ko-KR" sz="1400" b="0" i="0" u="none" strike="noStrike" cap="none">
                <a:solidFill>
                  <a:srgbClr val="8DA9DB"/>
                </a:solidFill>
                <a:latin typeface="Dotum"/>
                <a:ea typeface="Dotum"/>
                <a:cs typeface="Dotum"/>
                <a:sym typeface="Dotum"/>
              </a:rPr>
              <a:t>해당 항목에 V 표시</a:t>
            </a:r>
            <a:endParaRPr sz="1400" b="0" i="0" u="none" strike="noStrike" cap="none">
              <a:solidFill>
                <a:srgbClr val="8DA9DB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35" name="Google Shape;135;p7"/>
          <p:cNvGraphicFramePr/>
          <p:nvPr/>
        </p:nvGraphicFramePr>
        <p:xfrm>
          <a:off x="413649" y="1736063"/>
          <a:ext cx="11364675" cy="4881230"/>
        </p:xfrm>
        <a:graphic>
          <a:graphicData uri="http://schemas.openxmlformats.org/drawingml/2006/table">
            <a:tbl>
              <a:tblPr>
                <a:noFill/>
                <a:tableStyleId>{3181EDF6-2DC1-45DC-B393-249C69B476BC}</a:tableStyleId>
              </a:tblPr>
              <a:tblGrid>
                <a:gridCol w="50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작품이미지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판매 작품 정보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00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제목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재료</a:t>
                      </a:r>
                      <a:b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(최대한 한글로 작성)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크기 또는 길이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(세로x가로x높이 cm)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제작연도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가격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 넘버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온라인 전시 여부 </a:t>
                      </a:r>
                      <a:r>
                        <a:rPr lang="ko-KR" sz="1400" u="none" strike="noStrike" cap="none"/>
                        <a:t>(o, x)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작품가격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최대 300 만원 이하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특이사항</a:t>
                      </a: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algun Gothic"/>
                        <a:buNone/>
                      </a:pPr>
                      <a:r>
                        <a:rPr lang="ko-KR" sz="18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작품 취급 시 유의사항 등</a:t>
                      </a:r>
                      <a:endParaRPr sz="18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/>
        </p:nvSpPr>
        <p:spPr>
          <a:xfrm>
            <a:off x="444137" y="332122"/>
            <a:ext cx="78639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●"/>
            </a:pPr>
            <a:r>
              <a:rPr lang="ko-KR" sz="3000" b="0" i="0" u="none" strike="noStrike" cap="none">
                <a:solidFill>
                  <a:schemeClr val="dk1"/>
                </a:solidFill>
                <a:latin typeface="Dotum"/>
                <a:ea typeface="Dotum"/>
                <a:cs typeface="Dotum"/>
                <a:sym typeface="Dotum"/>
              </a:rPr>
              <a:t>작품정보 ④ 출품예정작</a:t>
            </a:r>
            <a:endParaRPr sz="3000" b="0" i="0" u="none" strike="noStrike" cap="none">
              <a:solidFill>
                <a:schemeClr val="dk1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41" name="Google Shape;141;p8"/>
          <p:cNvGraphicFramePr/>
          <p:nvPr/>
        </p:nvGraphicFramePr>
        <p:xfrm>
          <a:off x="8908868" y="450104"/>
          <a:ext cx="2312125" cy="1089600"/>
        </p:xfrm>
        <a:graphic>
          <a:graphicData uri="http://schemas.openxmlformats.org/drawingml/2006/table">
            <a:tbl>
              <a:tblPr firstRow="1" bandRow="1">
                <a:noFill/>
                <a:tableStyleId>{7842B81E-53F3-41B7-9289-CAC0E300B297}</a:tableStyleId>
              </a:tblPr>
              <a:tblGrid>
                <a:gridCol w="117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원화작품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1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</a:t>
                      </a:r>
                      <a:endParaRPr sz="140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2" name="Google Shape;142;p8"/>
          <p:cNvSpPr txBox="1"/>
          <p:nvPr/>
        </p:nvSpPr>
        <p:spPr>
          <a:xfrm>
            <a:off x="8834982" y="63949"/>
            <a:ext cx="174919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ko-KR" sz="1400" b="0" i="0" u="none" strike="noStrike" cap="none">
                <a:solidFill>
                  <a:srgbClr val="8DA9DB"/>
                </a:solidFill>
                <a:latin typeface="Dotum"/>
                <a:ea typeface="Dotum"/>
                <a:cs typeface="Dotum"/>
                <a:sym typeface="Dotum"/>
              </a:rPr>
              <a:t>해당 항목에 V 표시</a:t>
            </a:r>
            <a:endParaRPr sz="1400" b="0" i="0" u="none" strike="noStrike" cap="none">
              <a:solidFill>
                <a:srgbClr val="8DA9DB"/>
              </a:solidFill>
              <a:latin typeface="Dotum"/>
              <a:ea typeface="Dotum"/>
              <a:cs typeface="Dotum"/>
              <a:sym typeface="Dotum"/>
            </a:endParaRPr>
          </a:p>
        </p:txBody>
      </p:sp>
      <p:graphicFrame>
        <p:nvGraphicFramePr>
          <p:cNvPr id="143" name="Google Shape;143;p8"/>
          <p:cNvGraphicFramePr/>
          <p:nvPr/>
        </p:nvGraphicFramePr>
        <p:xfrm>
          <a:off x="413649" y="1736063"/>
          <a:ext cx="11364675" cy="4881230"/>
        </p:xfrm>
        <a:graphic>
          <a:graphicData uri="http://schemas.openxmlformats.org/drawingml/2006/table">
            <a:tbl>
              <a:tblPr>
                <a:noFill/>
                <a:tableStyleId>{3181EDF6-2DC1-45DC-B393-249C69B476BC}</a:tableStyleId>
              </a:tblPr>
              <a:tblGrid>
                <a:gridCol w="50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작품이미지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rPr lang="ko-KR" sz="18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판매 작품 정보</a:t>
                      </a:r>
                      <a:endParaRPr sz="18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00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제목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재료</a:t>
                      </a:r>
                      <a:b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</a:b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(최대한 한글로 작성)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크기 또는 길이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Helvetica Neue"/>
                        <a:buNone/>
                      </a:pPr>
                      <a:r>
                        <a:rPr lang="ko-KR" sz="12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(세로x가로x높이 cm)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제작연도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가격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에디션 넘버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온라인 전시 여부 </a:t>
                      </a:r>
                      <a:r>
                        <a:rPr lang="ko-KR" sz="1400" u="none" strike="noStrike" cap="none"/>
                        <a:t>(o, x)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ko-KR" sz="1400" b="0" i="0" u="none" strike="noStrike" cap="none">
                          <a:latin typeface="Dotum"/>
                          <a:ea typeface="Dotum"/>
                          <a:cs typeface="Dotum"/>
                          <a:sym typeface="Dotum"/>
                        </a:rPr>
                        <a:t>작품가격</a:t>
                      </a:r>
                      <a:r>
                        <a:rPr lang="ko-KR" sz="1400" u="none" strike="noStrike" cap="none"/>
                        <a:t> 공개</a:t>
                      </a:r>
                      <a:endParaRPr sz="1400" u="none" strike="noStrike" cap="none"/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0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최대 300 만원 이하 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algun Gothic"/>
                        <a:buNone/>
                      </a:pPr>
                      <a:r>
                        <a:rPr lang="ko-KR" sz="1400" b="0" i="0" u="none" strike="noStrike" cap="none">
                          <a:solidFill>
                            <a:schemeClr val="dk1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특이사항</a:t>
                      </a:r>
                      <a:endParaRPr sz="1400" b="0" i="0" u="none" strike="noStrike" cap="none"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9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algun Gothic"/>
                        <a:buNone/>
                      </a:pPr>
                      <a:r>
                        <a:rPr lang="ko-KR" sz="1800" b="0" i="0" u="none" strike="noStrike" cap="none">
                          <a:solidFill>
                            <a:srgbClr val="8DA9DB"/>
                          </a:solidFill>
                          <a:latin typeface="Dotum"/>
                          <a:ea typeface="Dotum"/>
                          <a:cs typeface="Dotum"/>
                          <a:sym typeface="Dotum"/>
                        </a:rPr>
                        <a:t>작품 취급 시 유의사항 등</a:t>
                      </a:r>
                      <a:endParaRPr sz="1800" b="0" i="0" u="none" strike="noStrike" cap="none">
                        <a:solidFill>
                          <a:srgbClr val="8DA9DB"/>
                        </a:solidFill>
                        <a:latin typeface="Dotum"/>
                        <a:ea typeface="Dotum"/>
                        <a:cs typeface="Dotum"/>
                        <a:sym typeface="Dotum"/>
                      </a:endParaRPr>
                    </a:p>
                  </a:txBody>
                  <a:tcPr marL="31750" marR="317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와이드스크린</PresentationFormat>
  <Paragraphs>128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Helvetica Neue</vt:lpstr>
      <vt:lpstr>Noto Sans Symbols</vt:lpstr>
      <vt:lpstr>Dotum</vt:lpstr>
      <vt:lpstr>Malgun Gothic</vt:lpstr>
      <vt:lpstr>Arial</vt:lpstr>
      <vt:lpstr>Office 테마</vt:lpstr>
      <vt:lpstr>2024 bac 속초아트페어 공모지원 신청서</vt:lpstr>
      <vt:lpstr>작가 소개</vt:lpstr>
      <vt:lpstr>작가 이력</vt:lpstr>
      <vt:lpstr>작품정보 작성 요령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bac 속초아트페어 공모지원 신청서</dc:title>
  <dc:creator>이 정아</dc:creator>
  <cp:lastModifiedBy>KM47345</cp:lastModifiedBy>
  <cp:revision>1</cp:revision>
  <dcterms:created xsi:type="dcterms:W3CDTF">2019-06-11T06:42:55Z</dcterms:created>
  <dcterms:modified xsi:type="dcterms:W3CDTF">2024-04-30T08:40:03Z</dcterms:modified>
</cp:coreProperties>
</file>